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1" r:id="rId5"/>
  </p:sldMasterIdLst>
  <p:notesMasterIdLst>
    <p:notesMasterId r:id="rId9"/>
  </p:notesMasterIdLst>
  <p:sldIdLst>
    <p:sldId id="2620" r:id="rId6"/>
    <p:sldId id="258" r:id="rId7"/>
    <p:sldId id="259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2249" autoAdjust="0"/>
  </p:normalViewPr>
  <p:slideViewPr>
    <p:cSldViewPr snapToGrid="0">
      <p:cViewPr varScale="1">
        <p:scale>
          <a:sx n="94" d="100"/>
          <a:sy n="94" d="100"/>
        </p:scale>
        <p:origin x="11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Oakland\SHARED\Research%20Unit\PowerPoints\DJJ%20%20JJC%20List%20w%20Demographicsand%20YLS%202.3.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[DJJ  JJC List w Demographicsand YLS 2.3.2021.xlsx]Zip Codes!PivotTable8</c:name>
    <c:fmtId val="7"/>
  </c:pivotSource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'Zip Codes'!$B$3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7A5-41D3-A67F-EA719797914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7A5-41D3-A67F-EA719797914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7A5-41D3-A67F-EA719797914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7A5-41D3-A67F-EA7197979141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87A5-41D3-A67F-EA7197979141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7A5-41D3-A67F-EA7197979141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87A5-41D3-A67F-EA7197979141}"/>
              </c:ext>
            </c:extLst>
          </c:dPt>
          <c:dPt>
            <c:idx val="7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7A5-41D3-A67F-EA7197979141}"/>
              </c:ext>
            </c:extLst>
          </c:dPt>
          <c:dPt>
            <c:idx val="8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87A5-41D3-A67F-EA7197979141}"/>
              </c:ext>
            </c:extLst>
          </c:dPt>
          <c:dPt>
            <c:idx val="9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7A5-41D3-A67F-EA7197979141}"/>
              </c:ext>
            </c:extLst>
          </c:dPt>
          <c:dPt>
            <c:idx val="10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87A5-41D3-A67F-EA71979791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'Zip Codes'!$A$4:$A$24</c:f>
              <c:multiLvlStrCache>
                <c:ptCount val="15"/>
                <c:lvl>
                  <c:pt idx="0">
                    <c:v>94541</c:v>
                  </c:pt>
                  <c:pt idx="1">
                    <c:v>94544</c:v>
                  </c:pt>
                  <c:pt idx="2">
                    <c:v>94545</c:v>
                  </c:pt>
                  <c:pt idx="3">
                    <c:v>94587</c:v>
                  </c:pt>
                  <c:pt idx="4">
                    <c:v>94577</c:v>
                  </c:pt>
                  <c:pt idx="5">
                    <c:v>94578</c:v>
                  </c:pt>
                  <c:pt idx="6">
                    <c:v>94601</c:v>
                  </c:pt>
                  <c:pt idx="7">
                    <c:v>94603</c:v>
                  </c:pt>
                  <c:pt idx="8">
                    <c:v>94605</c:v>
                  </c:pt>
                  <c:pt idx="9">
                    <c:v>94607</c:v>
                  </c:pt>
                  <c:pt idx="10">
                    <c:v>94608</c:v>
                  </c:pt>
                  <c:pt idx="11">
                    <c:v>93703</c:v>
                  </c:pt>
                  <c:pt idx="12">
                    <c:v>94565</c:v>
                  </c:pt>
                  <c:pt idx="13">
                    <c:v>94801</c:v>
                  </c:pt>
                  <c:pt idx="14">
                    <c:v>95818</c:v>
                  </c:pt>
                </c:lvl>
                <c:lvl>
                  <c:pt idx="0">
                    <c:v>District 2</c:v>
                  </c:pt>
                  <c:pt idx="4">
                    <c:v>District 3</c:v>
                  </c:pt>
                  <c:pt idx="7">
                    <c:v>District 4</c:v>
                  </c:pt>
                  <c:pt idx="9">
                    <c:v>District 5</c:v>
                  </c:pt>
                  <c:pt idx="11">
                    <c:v>Out of County</c:v>
                  </c:pt>
                </c:lvl>
              </c:multiLvlStrCache>
            </c:multiLvlStrRef>
          </c:cat>
          <c:val>
            <c:numRef>
              <c:f>'Zip Codes'!$B$4:$B$24</c:f>
              <c:numCache>
                <c:formatCode>General</c:formatCode>
                <c:ptCount val="15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5-41D3-A67F-EA7197979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3377871"/>
        <c:axId val="293376559"/>
      </c:barChart>
      <c:catAx>
        <c:axId val="293377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376559"/>
        <c:crosses val="autoZero"/>
        <c:auto val="1"/>
        <c:lblAlgn val="ctr"/>
        <c:lblOffset val="100"/>
        <c:noMultiLvlLbl val="0"/>
      </c:catAx>
      <c:valAx>
        <c:axId val="2933765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377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High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OVERALL</c:v>
                </c:pt>
                <c:pt idx="1">
                  <c:v>Substance Abuse</c:v>
                </c:pt>
                <c:pt idx="2">
                  <c:v>Leisure/Recreation</c:v>
                </c:pt>
                <c:pt idx="3">
                  <c:v>Personality/Behavior</c:v>
                </c:pt>
                <c:pt idx="4">
                  <c:v>Education/Employment</c:v>
                </c:pt>
                <c:pt idx="5">
                  <c:v>Attitudes/Orientation</c:v>
                </c:pt>
                <c:pt idx="6">
                  <c:v>Prior Offenses and Dispositions</c:v>
                </c:pt>
                <c:pt idx="7">
                  <c:v>Peer Relationships</c:v>
                </c:pt>
                <c:pt idx="8">
                  <c:v>Family Circumstances/Parenting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4B-4466-8A64-20612F5619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OVERALL</c:v>
                </c:pt>
                <c:pt idx="1">
                  <c:v>Substance Abuse</c:v>
                </c:pt>
                <c:pt idx="2">
                  <c:v>Leisure/Recreation</c:v>
                </c:pt>
                <c:pt idx="3">
                  <c:v>Personality/Behavior</c:v>
                </c:pt>
                <c:pt idx="4">
                  <c:v>Education/Employment</c:v>
                </c:pt>
                <c:pt idx="5">
                  <c:v>Attitudes/Orientation</c:v>
                </c:pt>
                <c:pt idx="6">
                  <c:v>Prior Offenses and Dispositions</c:v>
                </c:pt>
                <c:pt idx="7">
                  <c:v>Peer Relationships</c:v>
                </c:pt>
                <c:pt idx="8">
                  <c:v>Family Circumstances/Parenting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7</c:v>
                </c:pt>
                <c:pt idx="1">
                  <c:v>6</c:v>
                </c:pt>
                <c:pt idx="2">
                  <c:v>12</c:v>
                </c:pt>
                <c:pt idx="3">
                  <c:v>1</c:v>
                </c:pt>
                <c:pt idx="4">
                  <c:v>7</c:v>
                </c:pt>
                <c:pt idx="5">
                  <c:v>4</c:v>
                </c:pt>
                <c:pt idx="6">
                  <c:v>12</c:v>
                </c:pt>
                <c:pt idx="7">
                  <c:v>12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B8-4B52-8551-4D43031A244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OVERALL</c:v>
                </c:pt>
                <c:pt idx="1">
                  <c:v>Substance Abuse</c:v>
                </c:pt>
                <c:pt idx="2">
                  <c:v>Leisure/Recreation</c:v>
                </c:pt>
                <c:pt idx="3">
                  <c:v>Personality/Behavior</c:v>
                </c:pt>
                <c:pt idx="4">
                  <c:v>Education/Employment</c:v>
                </c:pt>
                <c:pt idx="5">
                  <c:v>Attitudes/Orientation</c:v>
                </c:pt>
                <c:pt idx="6">
                  <c:v>Prior Offenses and Dispositions</c:v>
                </c:pt>
                <c:pt idx="7">
                  <c:v>Peer Relationships</c:v>
                </c:pt>
                <c:pt idx="8">
                  <c:v>Family Circumstances/Parenting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8</c:v>
                </c:pt>
                <c:pt idx="1">
                  <c:v>8</c:v>
                </c:pt>
                <c:pt idx="2">
                  <c:v>6</c:v>
                </c:pt>
                <c:pt idx="3">
                  <c:v>15</c:v>
                </c:pt>
                <c:pt idx="4">
                  <c:v>5</c:v>
                </c:pt>
                <c:pt idx="5">
                  <c:v>11</c:v>
                </c:pt>
                <c:pt idx="6">
                  <c:v>6</c:v>
                </c:pt>
                <c:pt idx="7">
                  <c:v>6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B8-4B52-8551-4D43031A244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OVERALL</c:v>
                </c:pt>
                <c:pt idx="1">
                  <c:v>Substance Abuse</c:v>
                </c:pt>
                <c:pt idx="2">
                  <c:v>Leisure/Recreation</c:v>
                </c:pt>
                <c:pt idx="3">
                  <c:v>Personality/Behavior</c:v>
                </c:pt>
                <c:pt idx="4">
                  <c:v>Education/Employment</c:v>
                </c:pt>
                <c:pt idx="5">
                  <c:v>Attitudes/Orientation</c:v>
                </c:pt>
                <c:pt idx="6">
                  <c:v>Prior Offenses and Dispositions</c:v>
                </c:pt>
                <c:pt idx="7">
                  <c:v>Peer Relationships</c:v>
                </c:pt>
                <c:pt idx="8">
                  <c:v>Family Circumstances/Parenting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3</c:v>
                </c:pt>
                <c:pt idx="1">
                  <c:v>5</c:v>
                </c:pt>
                <c:pt idx="2">
                  <c:v>1</c:v>
                </c:pt>
                <c:pt idx="3">
                  <c:v>3</c:v>
                </c:pt>
                <c:pt idx="4">
                  <c:v>7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B8-4B52-8551-4D43031A2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64916104"/>
        <c:axId val="764916432"/>
      </c:barChart>
      <c:catAx>
        <c:axId val="764916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4916432"/>
        <c:crosses val="autoZero"/>
        <c:auto val="1"/>
        <c:lblAlgn val="ctr"/>
        <c:lblOffset val="100"/>
        <c:noMultiLvlLbl val="0"/>
      </c:catAx>
      <c:valAx>
        <c:axId val="764916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4916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9C09D-D939-4EF0-815C-1BF022DFADA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E77A6-4E8D-4799-8323-5732B1996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446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/>
              <a:t>Last known zip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85C18B-B08B-452E-A10C-3B877F304CF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511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80B81-AA4E-4B75-A7A4-FD12E7A9A81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675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00263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5" y="3085768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3" y="2495449"/>
            <a:ext cx="10993547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94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Col Bo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F5B2679-5029-4692-A1C7-099E7A58362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32000" y="2448000"/>
            <a:ext cx="3600000" cy="3631338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lIns="136800" tIns="252000" rIns="136800"/>
          <a:lstStyle>
            <a:lvl1pPr marL="266700" indent="-266700"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  <a:lvl4pPr>
              <a:buClr>
                <a:schemeClr val="tx1">
                  <a:lumMod val="75000"/>
                  <a:lumOff val="25000"/>
                </a:schemeClr>
              </a:buClr>
              <a:defRPr/>
            </a:lvl4pPr>
            <a:lvl5pPr>
              <a:buClr>
                <a:schemeClr val="tx1">
                  <a:lumMod val="75000"/>
                  <a:lumOff val="25000"/>
                </a:schemeClr>
              </a:buClr>
              <a:defRPr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B5AA133-C824-4B4A-96F4-D48A58E222D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302000" y="2448000"/>
            <a:ext cx="3600000" cy="3631338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lIns="136800" tIns="252000" rIns="136800"/>
          <a:lstStyle>
            <a:lvl1pPr marL="266700" indent="-266700"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  <a:lvl4pPr>
              <a:buClr>
                <a:schemeClr val="tx1">
                  <a:lumMod val="75000"/>
                  <a:lumOff val="25000"/>
                </a:schemeClr>
              </a:buClr>
              <a:defRPr/>
            </a:lvl4pPr>
            <a:lvl5pPr>
              <a:buClr>
                <a:schemeClr val="tx1">
                  <a:lumMod val="75000"/>
                  <a:lumOff val="25000"/>
                </a:schemeClr>
              </a:buClr>
              <a:defRPr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88A40C4-1887-4DBA-90FF-4CF89932DA57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172000" y="2448000"/>
            <a:ext cx="3600000" cy="3631338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lIns="136800" tIns="252000" rIns="136800"/>
          <a:lstStyle>
            <a:lvl1pPr marL="266700" indent="-266700"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  <a:lvl4pPr>
              <a:buClr>
                <a:schemeClr val="tx1">
                  <a:lumMod val="75000"/>
                  <a:lumOff val="25000"/>
                </a:schemeClr>
              </a:buClr>
              <a:defRPr/>
            </a:lvl4pPr>
            <a:lvl5pPr>
              <a:buClr>
                <a:schemeClr val="tx1">
                  <a:lumMod val="75000"/>
                  <a:lumOff val="25000"/>
                </a:schemeClr>
              </a:buClr>
              <a:defRPr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85E10-5A18-4C86-8310-FA9CF8DF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6229A-0702-4CD6-B5F1-0DC746CC4F1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728000"/>
            <a:ext cx="3600000" cy="720000"/>
          </a:xfrm>
          <a:solidFill>
            <a:schemeClr val="tx1">
              <a:lumMod val="75000"/>
              <a:lumOff val="25000"/>
            </a:schemeClr>
          </a:solidFill>
          <a:ln w="28575">
            <a:solidFill>
              <a:schemeClr val="accent1"/>
            </a:solidFill>
          </a:ln>
        </p:spPr>
        <p:txBody>
          <a:bodyPr lIns="108000" tIns="36000" rIns="108000" bIns="36000"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2E533DB-3399-4A25-BB80-899E9CC78D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9A57786-309B-4137-8B30-4011FC0D4F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73C415-D670-4716-A5EC-CC4D52CA2BA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3CF4B74-3202-48D6-B573-AA3882B039F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302000" y="1728000"/>
            <a:ext cx="3600000" cy="720000"/>
          </a:xfrm>
          <a:solidFill>
            <a:schemeClr val="tx1">
              <a:lumMod val="75000"/>
              <a:lumOff val="25000"/>
            </a:schemeClr>
          </a:solidFill>
          <a:ln w="28575">
            <a:solidFill>
              <a:schemeClr val="accent2"/>
            </a:solidFill>
          </a:ln>
        </p:spPr>
        <p:txBody>
          <a:bodyPr lIns="108000" tIns="36000" rIns="108000" bIns="36000"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Section 2 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BA6D519-EE14-4D3E-B15F-70C4423A398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172000" y="1728000"/>
            <a:ext cx="3600000" cy="720000"/>
          </a:xfrm>
          <a:solidFill>
            <a:schemeClr val="tx1">
              <a:lumMod val="75000"/>
              <a:lumOff val="25000"/>
            </a:schemeClr>
          </a:solidFill>
          <a:ln w="28575">
            <a:solidFill>
              <a:schemeClr val="accent3"/>
            </a:solidFill>
          </a:ln>
        </p:spPr>
        <p:txBody>
          <a:bodyPr lIns="108000" tIns="36000" rIns="108000" bIns="36000"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Section 3 Title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4DA29CFB-3C73-4618-B2D9-70E396D1EBA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09668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5" y="3085768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3" y="2495449"/>
            <a:ext cx="10993547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51739-1955-4042-8A9E-C1272B20BC1E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845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5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29DB-8CE6-438C-9F67-14DB7F8938B8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19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9" y="5141978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5" y="2393954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5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5719-EBC5-42B9-9C1F-D2BA8E6EDC37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975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5" y="2228004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42" y="2228004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CC0E-A359-46B6-B287-AA19B143B76A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932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4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5" y="2926056"/>
            <a:ext cx="519476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40" y="2250896"/>
            <a:ext cx="5194771" cy="553373"/>
          </a:xfrm>
        </p:spPr>
        <p:txBody>
          <a:bodyPr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6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DABA3-1BB4-418A-A0E7-C77DCD86F4E8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384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5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BAAE-C3E3-4346-A523-3D79EA56175D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69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E97E-FB61-4FDC-9E4A-3CF06FE2C741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45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1"/>
            <a:ext cx="3682723" cy="5815475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9" y="933454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31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9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189" indent="0">
              <a:buNone/>
              <a:defRPr sz="11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4" y="6456920"/>
            <a:ext cx="2844799" cy="365125"/>
          </a:xfrm>
        </p:spPr>
        <p:txBody>
          <a:bodyPr/>
          <a:lstStyle/>
          <a:p>
            <a:fld id="{868EA1A4-503B-4A59-B384-97CB1EFF599F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3" y="6452594"/>
            <a:ext cx="691721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2" y="6456920"/>
            <a:ext cx="1052511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8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4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4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AB77-0911-47CC-B1C0-A85FC1F0F643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04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5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83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9" y="5141978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5" y="2393954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5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88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5" y="2228004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42" y="2228004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94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4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5" y="2926056"/>
            <a:ext cx="519476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40" y="2250896"/>
            <a:ext cx="5194771" cy="553373"/>
          </a:xfrm>
        </p:spPr>
        <p:txBody>
          <a:bodyPr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6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167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5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165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67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1"/>
            <a:ext cx="3682723" cy="5815475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9" y="933454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31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9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189" indent="0">
              <a:buNone/>
              <a:defRPr sz="11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4" y="6456920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3" y="6452594"/>
            <a:ext cx="691721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2" y="6456920"/>
            <a:ext cx="1052511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15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4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4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1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6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4" y="6423918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3" y="6423918"/>
            <a:ext cx="69172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2" y="6423918"/>
            <a:ext cx="10525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5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1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6313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lvl1pPr algn="l" defTabSz="457189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5992" indent="-305992" algn="l" defTabSz="457189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29984" indent="-305992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99978" indent="-269993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1969" indent="-2339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1960" indent="-2339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99953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199945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499938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799930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6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4" y="6423918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42E0B4-9D82-48B4-94A1-D7C9DDA69E1B}" type="datetime1">
              <a:rPr lang="en-US" smtClean="0"/>
              <a:t>7/27/2021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3" y="6423918"/>
            <a:ext cx="69172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2" y="6423918"/>
            <a:ext cx="10525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5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1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0074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hf hdr="0" ftr="0" dt="0"/>
  <p:txStyles>
    <p:titleStyle>
      <a:lvl1pPr algn="l" defTabSz="457189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5992" indent="-305992" algn="l" defTabSz="457189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29984" indent="-305992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99978" indent="-269993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1969" indent="-2339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1960" indent="-2339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99953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199945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499938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799930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535992-E3CF-4DC7-B899-59A948A6F326}"/>
              </a:ext>
            </a:extLst>
          </p:cNvPr>
          <p:cNvSpPr txBox="1"/>
          <p:nvPr/>
        </p:nvSpPr>
        <p:spPr>
          <a:xfrm>
            <a:off x="352425" y="593519"/>
            <a:ext cx="113728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Times New Roman" panose="02020603050405020304" pitchFamily="18" charset="0"/>
                <a:cs typeface="+mn-cs"/>
              </a:rPr>
              <a:t>Alameda County Youth Currently at or Committed to DJJ by Zip Code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6A298-531B-475C-881B-A1364EEC5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C2C3319-9063-45B5-B5F3-EB01251361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2355961"/>
              </p:ext>
            </p:extLst>
          </p:nvPr>
        </p:nvGraphicFramePr>
        <p:xfrm>
          <a:off x="505691" y="1055184"/>
          <a:ext cx="10882745" cy="5209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8350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 descr="Hierarchy Level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2164278" y="765459"/>
            <a:ext cx="7919714" cy="425431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b="1" dirty="0">
                <a:latin typeface="+mj-lt"/>
              </a:rPr>
              <a:t>Youth Level of Service/Case Management Inventory (YLS/CMI) Subcomponents</a:t>
            </a:r>
            <a:endParaRPr lang="en-US" b="0" kern="1200" dirty="0">
              <a:latin typeface="+mn-lt"/>
            </a:endParaRPr>
          </a:p>
        </p:txBody>
      </p:sp>
      <p:sp>
        <p:nvSpPr>
          <p:cNvPr id="20" name="Rectangle 19" descr="Hierarchy Level 2 Item 1">
            <a:extLst>
              <a:ext uri="{FF2B5EF4-FFF2-40B4-BE49-F238E27FC236}">
                <a16:creationId xmlns:a16="http://schemas.microsoft.com/office/drawing/2014/main" id="{E27E376D-AE9F-46B0-AA66-A3D22FC5623A}"/>
              </a:ext>
            </a:extLst>
          </p:cNvPr>
          <p:cNvSpPr/>
          <p:nvPr/>
        </p:nvSpPr>
        <p:spPr>
          <a:xfrm>
            <a:off x="3528831" y="2776250"/>
            <a:ext cx="1188000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</a:t>
            </a:r>
            <a:endParaRPr lang="en-US" sz="1200" b="1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21" name="Rectangle 20" descr="Hierarchy Level 3 Item 1">
            <a:extLst>
              <a:ext uri="{FF2B5EF4-FFF2-40B4-BE49-F238E27FC236}">
                <a16:creationId xmlns:a16="http://schemas.microsoft.com/office/drawing/2014/main" id="{15CEA15C-8C59-4D2F-8040-B72EEAE6FB4A}"/>
              </a:ext>
            </a:extLst>
          </p:cNvPr>
          <p:cNvSpPr/>
          <p:nvPr/>
        </p:nvSpPr>
        <p:spPr>
          <a:xfrm>
            <a:off x="3528831" y="3817331"/>
            <a:ext cx="1188000" cy="27663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Behavior in school or employment setting including relationship with teachers and peers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chievement levels in truancy</a:t>
            </a:r>
          </a:p>
        </p:txBody>
      </p:sp>
      <p:sp>
        <p:nvSpPr>
          <p:cNvPr id="22" name="Rectangle 21" descr="Hierarchy Level 2 Item 2">
            <a:extLst>
              <a:ext uri="{FF2B5EF4-FFF2-40B4-BE49-F238E27FC236}">
                <a16:creationId xmlns:a16="http://schemas.microsoft.com/office/drawing/2014/main" id="{FAC2903E-5B1B-456C-94C2-FC7E867D4F53}"/>
              </a:ext>
            </a:extLst>
          </p:cNvPr>
          <p:cNvSpPr/>
          <p:nvPr/>
        </p:nvSpPr>
        <p:spPr>
          <a:xfrm>
            <a:off x="4876450" y="2774798"/>
            <a:ext cx="1188000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Peer 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endParaRPr lang="en-US" sz="1200" b="1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24" name="Rectangle 23" descr="Hierarchy Level 2 Item 3">
            <a:extLst>
              <a:ext uri="{FF2B5EF4-FFF2-40B4-BE49-F238E27FC236}">
                <a16:creationId xmlns:a16="http://schemas.microsoft.com/office/drawing/2014/main" id="{E229E048-A3A7-4692-842F-3C90638B8575}"/>
              </a:ext>
            </a:extLst>
          </p:cNvPr>
          <p:cNvSpPr/>
          <p:nvPr/>
        </p:nvSpPr>
        <p:spPr>
          <a:xfrm>
            <a:off x="6232195" y="2780357"/>
            <a:ext cx="1188000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Substance 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Abuse</a:t>
            </a:r>
            <a:endParaRPr lang="en-US" sz="1200" b="1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26" name="Rectangle 25" descr="Hierarchy Level 2 Item 4">
            <a:extLst>
              <a:ext uri="{FF2B5EF4-FFF2-40B4-BE49-F238E27FC236}">
                <a16:creationId xmlns:a16="http://schemas.microsoft.com/office/drawing/2014/main" id="{6CC65D6C-DD16-4338-8CA6-BFA0B65035D7}"/>
              </a:ext>
            </a:extLst>
          </p:cNvPr>
          <p:cNvSpPr/>
          <p:nvPr/>
        </p:nvSpPr>
        <p:spPr>
          <a:xfrm>
            <a:off x="7561175" y="2787236"/>
            <a:ext cx="1188000" cy="900000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Leisure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Recreation</a:t>
            </a:r>
            <a:endParaRPr lang="en-US" sz="1200" b="1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28" name="Rectangle 27" descr="Hierarchy Level 2 Item 5">
            <a:extLst>
              <a:ext uri="{FF2B5EF4-FFF2-40B4-BE49-F238E27FC236}">
                <a16:creationId xmlns:a16="http://schemas.microsoft.com/office/drawing/2014/main" id="{D9B98AB0-A449-4332-82F4-94318C473B83}"/>
              </a:ext>
            </a:extLst>
          </p:cNvPr>
          <p:cNvSpPr/>
          <p:nvPr/>
        </p:nvSpPr>
        <p:spPr>
          <a:xfrm>
            <a:off x="8898772" y="2780357"/>
            <a:ext cx="1188000" cy="900000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Personality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endParaRPr lang="en-US" sz="1200" b="1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0" name="Rectangle 29" descr="Hierarchy Level 2 Item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10247201" y="2782848"/>
            <a:ext cx="1188000" cy="900000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Attitude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Orientation</a:t>
            </a:r>
            <a:endParaRPr lang="en-US" sz="1200" b="1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49" name="Connector: Elbow 48" descr="Connector Line">
            <a:extLst>
              <a:ext uri="{FF2B5EF4-FFF2-40B4-BE49-F238E27FC236}">
                <a16:creationId xmlns:a16="http://schemas.microsoft.com/office/drawing/2014/main" id="{88C5FB59-79BD-402C-B020-CAA59D615CC0}"/>
              </a:ext>
            </a:extLst>
          </p:cNvPr>
          <p:cNvCxnSpPr>
            <a:cxnSpLocks/>
            <a:stCxn id="19" idx="2"/>
            <a:endCxn id="30" idx="0"/>
          </p:cNvCxnSpPr>
          <p:nvPr/>
        </p:nvCxnSpPr>
        <p:spPr>
          <a:xfrm rot="16200000" flipH="1">
            <a:off x="7686689" y="-371664"/>
            <a:ext cx="1591958" cy="4717066"/>
          </a:xfrm>
          <a:prstGeom prst="bentConnector3">
            <a:avLst>
              <a:gd name="adj1" fmla="val 50000"/>
            </a:avLst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 descr="Connector Line">
            <a:extLst>
              <a:ext uri="{FF2B5EF4-FFF2-40B4-BE49-F238E27FC236}">
                <a16:creationId xmlns:a16="http://schemas.microsoft.com/office/drawing/2014/main" id="{B35D5690-BFCA-41DE-B9BF-84E7D1879E88}"/>
              </a:ext>
            </a:extLst>
          </p:cNvPr>
          <p:cNvCxnSpPr>
            <a:cxnSpLocks/>
          </p:cNvCxnSpPr>
          <p:nvPr/>
        </p:nvCxnSpPr>
        <p:spPr>
          <a:xfrm>
            <a:off x="9491118" y="1986868"/>
            <a:ext cx="0" cy="81929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 descr="Connector Line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8149266" y="1986868"/>
            <a:ext cx="0" cy="78793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 descr="Connector Line">
            <a:extLst>
              <a:ext uri="{FF2B5EF4-FFF2-40B4-BE49-F238E27FC236}">
                <a16:creationId xmlns:a16="http://schemas.microsoft.com/office/drawing/2014/main" id="{B8E21438-ACE0-4CD2-8E73-C228CB6D61DE}"/>
              </a:ext>
            </a:extLst>
          </p:cNvPr>
          <p:cNvCxnSpPr>
            <a:cxnSpLocks/>
          </p:cNvCxnSpPr>
          <p:nvPr/>
        </p:nvCxnSpPr>
        <p:spPr>
          <a:xfrm>
            <a:off x="6826195" y="1986868"/>
            <a:ext cx="2780" cy="78793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 descr="Connector Line">
            <a:extLst>
              <a:ext uri="{FF2B5EF4-FFF2-40B4-BE49-F238E27FC236}">
                <a16:creationId xmlns:a16="http://schemas.microsoft.com/office/drawing/2014/main" id="{FCD738FB-F9A6-466C-BE09-07B3386B1F50}"/>
              </a:ext>
            </a:extLst>
          </p:cNvPr>
          <p:cNvCxnSpPr>
            <a:cxnSpLocks/>
          </p:cNvCxnSpPr>
          <p:nvPr/>
        </p:nvCxnSpPr>
        <p:spPr>
          <a:xfrm>
            <a:off x="5470450" y="1986868"/>
            <a:ext cx="0" cy="79598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 descr="Connector Line">
            <a:extLst>
              <a:ext uri="{FF2B5EF4-FFF2-40B4-BE49-F238E27FC236}">
                <a16:creationId xmlns:a16="http://schemas.microsoft.com/office/drawing/2014/main" id="{466A5381-C5C5-4929-819D-58E93DD737B3}"/>
              </a:ext>
            </a:extLst>
          </p:cNvPr>
          <p:cNvCxnSpPr>
            <a:cxnSpLocks/>
          </p:cNvCxnSpPr>
          <p:nvPr/>
        </p:nvCxnSpPr>
        <p:spPr>
          <a:xfrm>
            <a:off x="4122831" y="3692357"/>
            <a:ext cx="0" cy="11966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 descr="Connector Line">
            <a:extLst>
              <a:ext uri="{FF2B5EF4-FFF2-40B4-BE49-F238E27FC236}">
                <a16:creationId xmlns:a16="http://schemas.microsoft.com/office/drawing/2014/main" id="{E2D21EE2-D070-4DA0-A1AD-9C1E88D9194D}"/>
              </a:ext>
            </a:extLst>
          </p:cNvPr>
          <p:cNvCxnSpPr>
            <a:cxnSpLocks/>
          </p:cNvCxnSpPr>
          <p:nvPr/>
        </p:nvCxnSpPr>
        <p:spPr>
          <a:xfrm>
            <a:off x="5470450" y="3692357"/>
            <a:ext cx="0" cy="11966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 descr="Connector Line">
            <a:extLst>
              <a:ext uri="{FF2B5EF4-FFF2-40B4-BE49-F238E27FC236}">
                <a16:creationId xmlns:a16="http://schemas.microsoft.com/office/drawing/2014/main" id="{32F3A4D7-B84F-42D6-A659-74286E20AFCF}"/>
              </a:ext>
            </a:extLst>
          </p:cNvPr>
          <p:cNvCxnSpPr>
            <a:cxnSpLocks/>
          </p:cNvCxnSpPr>
          <p:nvPr/>
        </p:nvCxnSpPr>
        <p:spPr>
          <a:xfrm>
            <a:off x="6826195" y="3702982"/>
            <a:ext cx="0" cy="11966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 descr="Connector Line">
            <a:extLst>
              <a:ext uri="{FF2B5EF4-FFF2-40B4-BE49-F238E27FC236}">
                <a16:creationId xmlns:a16="http://schemas.microsoft.com/office/drawing/2014/main" id="{21A1A5B2-BDF8-4C24-8AF8-C28C03D465D2}"/>
              </a:ext>
            </a:extLst>
          </p:cNvPr>
          <p:cNvCxnSpPr>
            <a:cxnSpLocks/>
          </p:cNvCxnSpPr>
          <p:nvPr/>
        </p:nvCxnSpPr>
        <p:spPr>
          <a:xfrm>
            <a:off x="8149266" y="3703766"/>
            <a:ext cx="0" cy="11966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 descr="Connector Line">
            <a:extLst>
              <a:ext uri="{FF2B5EF4-FFF2-40B4-BE49-F238E27FC236}">
                <a16:creationId xmlns:a16="http://schemas.microsoft.com/office/drawing/2014/main" id="{AB784302-7954-4871-A66D-7F70FFD346C2}"/>
              </a:ext>
            </a:extLst>
          </p:cNvPr>
          <p:cNvCxnSpPr>
            <a:cxnSpLocks/>
          </p:cNvCxnSpPr>
          <p:nvPr/>
        </p:nvCxnSpPr>
        <p:spPr>
          <a:xfrm>
            <a:off x="9498168" y="3692357"/>
            <a:ext cx="0" cy="11966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 descr="Connector Line">
            <a:extLst>
              <a:ext uri="{FF2B5EF4-FFF2-40B4-BE49-F238E27FC236}">
                <a16:creationId xmlns:a16="http://schemas.microsoft.com/office/drawing/2014/main" id="{F3CC1BD9-74A7-4241-AB01-433AF19DE974}"/>
              </a:ext>
            </a:extLst>
          </p:cNvPr>
          <p:cNvCxnSpPr>
            <a:cxnSpLocks/>
          </p:cNvCxnSpPr>
          <p:nvPr/>
        </p:nvCxnSpPr>
        <p:spPr>
          <a:xfrm>
            <a:off x="10830002" y="3697667"/>
            <a:ext cx="0" cy="11966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ectangle 37" descr="Hierarchy Level 2 Item 1">
            <a:extLst>
              <a:ext uri="{FF2B5EF4-FFF2-40B4-BE49-F238E27FC236}">
                <a16:creationId xmlns:a16="http://schemas.microsoft.com/office/drawing/2014/main" id="{37A7198E-2DFB-4801-B007-1B0BF2B178E6}"/>
              </a:ext>
            </a:extLst>
          </p:cNvPr>
          <p:cNvSpPr/>
          <p:nvPr/>
        </p:nvSpPr>
        <p:spPr>
          <a:xfrm>
            <a:off x="2156825" y="2781678"/>
            <a:ext cx="1188000" cy="89312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Family </a:t>
            </a: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ircumstances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Parenting</a:t>
            </a:r>
            <a:endParaRPr lang="en-US" sz="1200" b="1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9" name="Rectangle 38" descr="Hierarchy Level 2 Item 1">
            <a:extLst>
              <a:ext uri="{FF2B5EF4-FFF2-40B4-BE49-F238E27FC236}">
                <a16:creationId xmlns:a16="http://schemas.microsoft.com/office/drawing/2014/main" id="{354FF35F-F6D0-42E2-BA83-33AAFDBEB742}"/>
              </a:ext>
            </a:extLst>
          </p:cNvPr>
          <p:cNvSpPr/>
          <p:nvPr/>
        </p:nvSpPr>
        <p:spPr>
          <a:xfrm>
            <a:off x="785950" y="2786288"/>
            <a:ext cx="1188000" cy="893121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Prior/Current Offenses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Dispositions</a:t>
            </a:r>
            <a:endParaRPr lang="en-US" sz="1200" b="1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44" name="Straight Connector 43" descr="Connector Line">
            <a:extLst>
              <a:ext uri="{FF2B5EF4-FFF2-40B4-BE49-F238E27FC236}">
                <a16:creationId xmlns:a16="http://schemas.microsoft.com/office/drawing/2014/main" id="{57CF497D-C863-4C86-AF2D-E74780035B85}"/>
              </a:ext>
            </a:extLst>
          </p:cNvPr>
          <p:cNvCxnSpPr>
            <a:cxnSpLocks/>
          </p:cNvCxnSpPr>
          <p:nvPr/>
        </p:nvCxnSpPr>
        <p:spPr>
          <a:xfrm flipH="1">
            <a:off x="2758278" y="1986868"/>
            <a:ext cx="1834" cy="78793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 descr="Connector Line">
            <a:extLst>
              <a:ext uri="{FF2B5EF4-FFF2-40B4-BE49-F238E27FC236}">
                <a16:creationId xmlns:a16="http://schemas.microsoft.com/office/drawing/2014/main" id="{533DE663-1FC9-46F8-84B9-D28B2ECF9C8B}"/>
              </a:ext>
            </a:extLst>
          </p:cNvPr>
          <p:cNvCxnSpPr>
            <a:cxnSpLocks/>
          </p:cNvCxnSpPr>
          <p:nvPr/>
        </p:nvCxnSpPr>
        <p:spPr>
          <a:xfrm>
            <a:off x="4122900" y="1986868"/>
            <a:ext cx="0" cy="80036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nector: Elbow 49" descr="Connector Line">
            <a:extLst>
              <a:ext uri="{FF2B5EF4-FFF2-40B4-BE49-F238E27FC236}">
                <a16:creationId xmlns:a16="http://schemas.microsoft.com/office/drawing/2014/main" id="{D6F67FB5-3E09-4FD2-A68A-F528B38AAC2B}"/>
              </a:ext>
            </a:extLst>
          </p:cNvPr>
          <p:cNvCxnSpPr>
            <a:cxnSpLocks/>
          </p:cNvCxnSpPr>
          <p:nvPr/>
        </p:nvCxnSpPr>
        <p:spPr>
          <a:xfrm rot="5400000">
            <a:off x="2824057" y="-311422"/>
            <a:ext cx="1596347" cy="4596581"/>
          </a:xfrm>
          <a:prstGeom prst="bentConnector3">
            <a:avLst>
              <a:gd name="adj1" fmla="val 50000"/>
            </a:avLst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ectangle 59" descr="Hierarchy Level 3 Item 1">
            <a:extLst>
              <a:ext uri="{FF2B5EF4-FFF2-40B4-BE49-F238E27FC236}">
                <a16:creationId xmlns:a16="http://schemas.microsoft.com/office/drawing/2014/main" id="{58E561D4-96B7-4FAB-AD09-8EC8E8BEE068}"/>
              </a:ext>
            </a:extLst>
          </p:cNvPr>
          <p:cNvSpPr/>
          <p:nvPr/>
        </p:nvSpPr>
        <p:spPr>
          <a:xfrm>
            <a:off x="2164278" y="3817330"/>
            <a:ext cx="1188000" cy="27663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Family factors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elationships with parents, parental control and discipline</a:t>
            </a:r>
          </a:p>
        </p:txBody>
      </p:sp>
      <p:sp>
        <p:nvSpPr>
          <p:cNvPr id="61" name="Rectangle 60" descr="Hierarchy Level 3 Item 1">
            <a:extLst>
              <a:ext uri="{FF2B5EF4-FFF2-40B4-BE49-F238E27FC236}">
                <a16:creationId xmlns:a16="http://schemas.microsoft.com/office/drawing/2014/main" id="{CE8173E0-7E5B-40B9-B3CD-5955A3F53E08}"/>
              </a:ext>
            </a:extLst>
          </p:cNvPr>
          <p:cNvSpPr/>
          <p:nvPr/>
        </p:nvSpPr>
        <p:spPr>
          <a:xfrm>
            <a:off x="786576" y="3817329"/>
            <a:ext cx="1188000" cy="27663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 and present contacts with the juvenile justice system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rior probation and prior custody placements</a:t>
            </a:r>
          </a:p>
        </p:txBody>
      </p:sp>
      <p:sp>
        <p:nvSpPr>
          <p:cNvPr id="63" name="Rectangle 62" descr="Hierarchy Level 3 Item 1">
            <a:extLst>
              <a:ext uri="{FF2B5EF4-FFF2-40B4-BE49-F238E27FC236}">
                <a16:creationId xmlns:a16="http://schemas.microsoft.com/office/drawing/2014/main" id="{C5D982AE-8898-496F-8556-8FC0CDC5AF89}"/>
              </a:ext>
            </a:extLst>
          </p:cNvPr>
          <p:cNvSpPr/>
          <p:nvPr/>
        </p:nvSpPr>
        <p:spPr>
          <a:xfrm>
            <a:off x="10247201" y="3812021"/>
            <a:ext cx="1188000" cy="27663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Anti-social attitudes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Failure to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seek or the rejection of help for problem areas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Defiance of authority</a:t>
            </a:r>
          </a:p>
        </p:txBody>
      </p:sp>
      <p:sp>
        <p:nvSpPr>
          <p:cNvPr id="64" name="Rectangle 63" descr="Hierarchy Level 3 Item 1">
            <a:extLst>
              <a:ext uri="{FF2B5EF4-FFF2-40B4-BE49-F238E27FC236}">
                <a16:creationId xmlns:a16="http://schemas.microsoft.com/office/drawing/2014/main" id="{BB38B570-A4F5-4559-9582-177B194EF5EC}"/>
              </a:ext>
            </a:extLst>
          </p:cNvPr>
          <p:cNvSpPr/>
          <p:nvPr/>
        </p:nvSpPr>
        <p:spPr>
          <a:xfrm>
            <a:off x="8904168" y="3812021"/>
            <a:ext cx="1188000" cy="27663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Behaviors </a:t>
            </a: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related to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physical/verbal aggression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ow frustration tolerance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nadequate guilt feelings</a:t>
            </a:r>
          </a:p>
        </p:txBody>
      </p:sp>
      <p:sp>
        <p:nvSpPr>
          <p:cNvPr id="65" name="Rectangle 64" descr="Hierarchy Level 3 Item 1">
            <a:extLst>
              <a:ext uri="{FF2B5EF4-FFF2-40B4-BE49-F238E27FC236}">
                <a16:creationId xmlns:a16="http://schemas.microsoft.com/office/drawing/2014/main" id="{0074550A-A02E-4BAE-985A-49240239C8AA}"/>
              </a:ext>
            </a:extLst>
          </p:cNvPr>
          <p:cNvSpPr/>
          <p:nvPr/>
        </p:nvSpPr>
        <p:spPr>
          <a:xfrm>
            <a:off x="7555266" y="3822646"/>
            <a:ext cx="1188000" cy="27663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Aimless use of leisure time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ack of           pro-social supports and structured activities</a:t>
            </a:r>
          </a:p>
        </p:txBody>
      </p:sp>
      <p:sp>
        <p:nvSpPr>
          <p:cNvPr id="66" name="Rectangle 65" descr="Hierarchy Level 3 Item 1">
            <a:extLst>
              <a:ext uri="{FF2B5EF4-FFF2-40B4-BE49-F238E27FC236}">
                <a16:creationId xmlns:a16="http://schemas.microsoft.com/office/drawing/2014/main" id="{739A1242-42AF-400B-8E17-8EA7CDAFB6FE}"/>
              </a:ext>
            </a:extLst>
          </p:cNvPr>
          <p:cNvSpPr/>
          <p:nvPr/>
        </p:nvSpPr>
        <p:spPr>
          <a:xfrm>
            <a:off x="6232195" y="3817327"/>
            <a:ext cx="1188000" cy="27663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 and current use of alcohol and drugs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ntensity of use and impacts of abuse on family, employment, law breaking and medical wellness</a:t>
            </a:r>
          </a:p>
        </p:txBody>
      </p:sp>
      <p:sp>
        <p:nvSpPr>
          <p:cNvPr id="67" name="Rectangle 66" descr="Hierarchy Level 3 Item 1">
            <a:extLst>
              <a:ext uri="{FF2B5EF4-FFF2-40B4-BE49-F238E27FC236}">
                <a16:creationId xmlns:a16="http://schemas.microsoft.com/office/drawing/2014/main" id="{C0191794-CA0D-4E45-9505-5950D82AB8EF}"/>
              </a:ext>
            </a:extLst>
          </p:cNvPr>
          <p:cNvSpPr/>
          <p:nvPr/>
        </p:nvSpPr>
        <p:spPr>
          <a:xfrm>
            <a:off x="4876450" y="3817328"/>
            <a:ext cx="1188000" cy="27663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with antisocial/criminal others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ack of           pro-social individuals</a:t>
            </a:r>
          </a:p>
        </p:txBody>
      </p:sp>
      <p:cxnSp>
        <p:nvCxnSpPr>
          <p:cNvPr id="73" name="Straight Connector 72" descr="Connector Line">
            <a:extLst>
              <a:ext uri="{FF2B5EF4-FFF2-40B4-BE49-F238E27FC236}">
                <a16:creationId xmlns:a16="http://schemas.microsoft.com/office/drawing/2014/main" id="{76D979FB-7957-42E8-8B77-F69FE8963908}"/>
              </a:ext>
            </a:extLst>
          </p:cNvPr>
          <p:cNvCxnSpPr>
            <a:cxnSpLocks/>
          </p:cNvCxnSpPr>
          <p:nvPr/>
        </p:nvCxnSpPr>
        <p:spPr>
          <a:xfrm>
            <a:off x="1373552" y="3692357"/>
            <a:ext cx="0" cy="11966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 descr="Connector Line">
            <a:extLst>
              <a:ext uri="{FF2B5EF4-FFF2-40B4-BE49-F238E27FC236}">
                <a16:creationId xmlns:a16="http://schemas.microsoft.com/office/drawing/2014/main" id="{44C15F1B-BB08-4ED9-977D-923BC2628E4F}"/>
              </a:ext>
            </a:extLst>
          </p:cNvPr>
          <p:cNvCxnSpPr>
            <a:cxnSpLocks/>
          </p:cNvCxnSpPr>
          <p:nvPr/>
        </p:nvCxnSpPr>
        <p:spPr>
          <a:xfrm>
            <a:off x="2758278" y="3692357"/>
            <a:ext cx="0" cy="11966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97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7CD69-E435-4A74-9566-3AC669A8885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03735" y="524899"/>
            <a:ext cx="12599469" cy="559840"/>
          </a:xfrm>
        </p:spPr>
        <p:txBody>
          <a:bodyPr>
            <a:noAutofit/>
          </a:bodyPr>
          <a:lstStyle/>
          <a:p>
            <a:pPr lvl="0" algn="ctr" defTabSz="914400">
              <a:spcBef>
                <a:spcPts val="0"/>
              </a:spcBef>
              <a:defRPr/>
            </a:pPr>
            <a:r>
              <a:rPr lang="en-US" sz="2000" b="1" cap="none" dirty="0">
                <a:solidFill>
                  <a:prstClr val="black"/>
                </a:solidFill>
                <a:latin typeface="Century Gothic" panose="020B0502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Number of Youth at or Committed to DJJ by Need Level for Each YLS/CMI Domain</a:t>
            </a:r>
            <a:endParaRPr lang="en-US" sz="2000" b="1" cap="none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0AC23-CF71-4735-813C-5ADBF213A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4A797C-7F8F-4CF6-A9EF-0D1726AED5F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AC02D96-C887-4464-8AE9-FE9E296A68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4557" y="5764741"/>
            <a:ext cx="707807" cy="738665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2FAE632-9904-4A89-84C7-AE43903C4E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9768926"/>
              </p:ext>
            </p:extLst>
          </p:nvPr>
        </p:nvGraphicFramePr>
        <p:xfrm>
          <a:off x="894945" y="1084739"/>
          <a:ext cx="9854119" cy="5530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3156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videndVTI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1_DividendVTI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14AF0E21034041836625DFDF30E5EC" ma:contentTypeVersion="11" ma:contentTypeDescription="Create a new document." ma:contentTypeScope="" ma:versionID="029306156bee89b2306bd40d621bae70">
  <xsd:schema xmlns:xsd="http://www.w3.org/2001/XMLSchema" xmlns:xs="http://www.w3.org/2001/XMLSchema" xmlns:p="http://schemas.microsoft.com/office/2006/metadata/properties" xmlns:ns3="90e61d6c-01c1-46af-957c-6b2f13080263" xmlns:ns4="3bcb9bdd-a69d-4195-9d46-b769dab143b5" targetNamespace="http://schemas.microsoft.com/office/2006/metadata/properties" ma:root="true" ma:fieldsID="6837c348fd809fc3585f6defe52cc53d" ns3:_="" ns4:_="">
    <xsd:import namespace="90e61d6c-01c1-46af-957c-6b2f13080263"/>
    <xsd:import namespace="3bcb9bdd-a69d-4195-9d46-b769dab143b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e61d6c-01c1-46af-957c-6b2f1308026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cb9bdd-a69d-4195-9d46-b769dab143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DAD751-F08F-49B8-BF33-72B0E71307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B4A0DB-9CBA-4CFC-B073-AE61BDE7945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0e61d6c-01c1-46af-957c-6b2f13080263"/>
    <ds:schemaRef ds:uri="http://purl.org/dc/elements/1.1/"/>
    <ds:schemaRef ds:uri="http://schemas.microsoft.com/office/2006/metadata/properties"/>
    <ds:schemaRef ds:uri="3bcb9bdd-a69d-4195-9d46-b769dab143b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5388F56-0D8C-4B49-9555-22B79D14A8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e61d6c-01c1-46af-957c-6b2f13080263"/>
    <ds:schemaRef ds:uri="3bcb9bdd-a69d-4195-9d46-b769dab143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12643</TotalTime>
  <Words>195</Words>
  <Application>Microsoft Office PowerPoint</Application>
  <PresentationFormat>Widescreen</PresentationFormat>
  <Paragraphs>49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Century Gothic</vt:lpstr>
      <vt:lpstr>Franklin Gothic Book</vt:lpstr>
      <vt:lpstr>Franklin Gothic Demi</vt:lpstr>
      <vt:lpstr>Times New Roman</vt:lpstr>
      <vt:lpstr>Wingdings 2</vt:lpstr>
      <vt:lpstr>DividendVTI</vt:lpstr>
      <vt:lpstr>1_DividendVTI</vt:lpstr>
      <vt:lpstr>PowerPoint Presentation</vt:lpstr>
      <vt:lpstr>PowerPoint Presentation</vt:lpstr>
      <vt:lpstr>Number of Youth at or Committed to DJJ by Need Level for Each YLS/CMI Domain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Chavez, Laura, Probation</dc:creator>
  <cp:lastModifiedBy>Magno, Trevor, Probation</cp:lastModifiedBy>
  <cp:revision>114</cp:revision>
  <dcterms:created xsi:type="dcterms:W3CDTF">2021-02-16T18:02:37Z</dcterms:created>
  <dcterms:modified xsi:type="dcterms:W3CDTF">2021-07-27T16:13:40Z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0x0101002E14AF0E21034041836625DFDF30E5EC</vt:lpwstr>
  </property>
</Properties>
</file>